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A2A"/>
    <a:srgbClr val="933D2F"/>
    <a:srgbClr val="FF9900"/>
    <a:srgbClr val="E7DFCC"/>
    <a:srgbClr val="E7423E"/>
    <a:srgbClr val="801413"/>
    <a:srgbClr val="C5A28A"/>
    <a:srgbClr val="828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23816-9604-44F5-B6D3-C8420B63F1E5}" type="datetimeFigureOut">
              <a:rPr lang="fr-CH" smtClean="0"/>
              <a:t>06.03.2023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33BF1-1E6E-4EAD-B77E-CB8F7A1368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05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21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6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69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2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1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5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6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0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9D9D-3753-4C6F-B18F-E0F1C6296DD5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05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3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8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9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C793-38CE-4458-9877-F62522FBE1CF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F689-489B-4EC0-92DB-C32B50BC5D8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21" Type="http://schemas.openxmlformats.org/officeDocument/2006/relationships/hyperlink" Target="https://youtu.be/-1nQ2iSawO4" TargetMode="External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gif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image" Target="../media/image2.jpg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image" Target="../media/image1.jpg"/><Relationship Id="rId7" Type="http://schemas.openxmlformats.org/officeDocument/2006/relationships/hyperlink" Target="https://youtu.be/-1nQ2iSawO4" TargetMode="External"/><Relationship Id="rId12" Type="http://schemas.openxmlformats.org/officeDocument/2006/relationships/hyperlink" Target="https://www.marchedupremiermars.c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openxmlformats.org/officeDocument/2006/relationships/image" Target="../media/image2.jpg"/><Relationship Id="rId10" Type="http://schemas.openxmlformats.org/officeDocument/2006/relationships/hyperlink" Target="https://create.kahoot.it/share/la-revolution-neuchateloise/54d7bb2b-a7fc-4960-b0bf-cc94941f1aa7" TargetMode="External"/><Relationship Id="rId4" Type="http://schemas.openxmlformats.org/officeDocument/2006/relationships/image" Target="../media/image31.jp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Box 3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17028" y="948427"/>
            <a:ext cx="6181859" cy="5678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852" tIns="54427" rIns="108852" bIns="54427">
            <a:spAutoFit/>
          </a:bodyPr>
          <a:lstStyle/>
          <a:p>
            <a:pPr marL="0" marR="0" lvl="0" indent="0" algn="l" defTabSz="54397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</a:tabLst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 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 </a:t>
            </a:r>
            <a:r>
              <a:rPr lang="fr-CH" sz="3200" kern="0" dirty="0">
                <a:solidFill>
                  <a:schemeClr val="accent4"/>
                </a:solidFill>
                <a:latin typeface="Impact" panose="020B0806030902050204" pitchFamily="34" charset="0"/>
              </a:rPr>
              <a:t>1707</a:t>
            </a:r>
            <a:r>
              <a:rPr lang="fr-CH" sz="3200" kern="0" dirty="0">
                <a:solidFill>
                  <a:srgbClr val="000000"/>
                </a:solidFill>
                <a:latin typeface="Impact" panose="020B0806030902050204" pitchFamily="34" charset="0"/>
              </a:rPr>
              <a:t>, Neuchâtel prussienne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3" name="Text Box 3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14931" y="1620502"/>
            <a:ext cx="6181859" cy="5678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852" tIns="54427" rIns="108852" bIns="54427">
            <a:spAutoFit/>
          </a:bodyPr>
          <a:lstStyle/>
          <a:p>
            <a:pPr marL="0" marR="0" lvl="0" indent="0" algn="l" defTabSz="54397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</a:tabLst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 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</a:t>
            </a:r>
            <a:r>
              <a:rPr kumimoji="0" lang="fr-CH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fr-CH" sz="3200" kern="0" dirty="0">
                <a:solidFill>
                  <a:schemeClr val="accent4"/>
                </a:solidFill>
                <a:latin typeface="Impact" panose="020B0806030902050204" pitchFamily="34" charset="0"/>
              </a:rPr>
              <a:t>1815</a:t>
            </a:r>
            <a:r>
              <a:rPr lang="fr-CH" sz="3200" kern="0" dirty="0">
                <a:solidFill>
                  <a:srgbClr val="000000"/>
                </a:solidFill>
                <a:latin typeface="Impact" panose="020B0806030902050204" pitchFamily="34" charset="0"/>
              </a:rPr>
              <a:t>, Neuchâtel, canton suisse</a:t>
            </a: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4" name="Text Box 3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17028" y="2292577"/>
            <a:ext cx="6181859" cy="5678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852" tIns="54427" rIns="108852" bIns="54427">
            <a:spAutoFit/>
          </a:bodyPr>
          <a:lstStyle/>
          <a:p>
            <a:pPr marL="0" marR="0" lvl="0" indent="0" algn="l" defTabSz="54397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</a:tabLst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 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 </a:t>
            </a:r>
            <a:r>
              <a:rPr lang="fr-CH" sz="3200" kern="0" dirty="0">
                <a:solidFill>
                  <a:schemeClr val="accent4"/>
                </a:solidFill>
                <a:latin typeface="Impact" panose="020B0806030902050204" pitchFamily="34" charset="0"/>
              </a:rPr>
              <a:t>1831</a:t>
            </a:r>
            <a:r>
              <a:rPr lang="fr-CH" sz="3200" kern="0" dirty="0">
                <a:solidFill>
                  <a:srgbClr val="000000"/>
                </a:solidFill>
                <a:latin typeface="Impact" panose="020B0806030902050204" pitchFamily="34" charset="0"/>
              </a:rPr>
              <a:t>, révolution… manquée</a:t>
            </a: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6" name="Text Box 4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17028" y="2936538"/>
            <a:ext cx="6181859" cy="5678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852" tIns="54427" rIns="108852" bIns="54427">
            <a:spAutoFit/>
          </a:bodyPr>
          <a:lstStyle/>
          <a:p>
            <a:pPr marL="0" marR="0" lvl="0" indent="0" algn="l" defTabSz="54397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</a:tabLst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 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</a:t>
            </a:r>
            <a:r>
              <a:rPr kumimoji="0" lang="fr-CH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fr-CH" sz="3200" kern="0" dirty="0">
                <a:solidFill>
                  <a:schemeClr val="accent4"/>
                </a:solidFill>
                <a:latin typeface="Impact" panose="020B0806030902050204" pitchFamily="34" charset="0"/>
              </a:rPr>
              <a:t>1848</a:t>
            </a:r>
            <a:r>
              <a:rPr lang="fr-CH" sz="3200" kern="0" dirty="0">
                <a:solidFill>
                  <a:srgbClr val="000000"/>
                </a:solidFill>
                <a:latin typeface="Impact" panose="020B0806030902050204" pitchFamily="34" charset="0"/>
              </a:rPr>
              <a:t>, révolution neuchâteloise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8153" y="-43612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452879" y="3854"/>
            <a:ext cx="5737698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Sommaire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A77755-A46F-BC4A-30DF-70047A9D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46" y="4423483"/>
            <a:ext cx="1272134" cy="1539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4B0AFD-1888-604A-BC7C-F41CE60CC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7" y="772205"/>
            <a:ext cx="1718589" cy="21761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84E120-0D2E-9145-3D34-EAE708C6D0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67" y="226245"/>
            <a:ext cx="3256761" cy="3258074"/>
          </a:xfrm>
          <a:prstGeom prst="rect">
            <a:avLst/>
          </a:prstGeom>
        </p:spPr>
      </p:pic>
      <p:sp>
        <p:nvSpPr>
          <p:cNvPr id="20" name="Text Box 40">
            <a:hlinkClick r:id="rId13" action="ppaction://hlinksldjump"/>
            <a:extLst>
              <a:ext uri="{FF2B5EF4-FFF2-40B4-BE49-F238E27FC236}">
                <a16:creationId xmlns:a16="http://schemas.microsoft.com/office/drawing/2014/main" id="{79D3B07A-3554-CA37-7379-6C74C3333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931" y="3596376"/>
            <a:ext cx="6181859" cy="5678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852" tIns="54427" rIns="108852" bIns="54427">
            <a:spAutoFit/>
          </a:bodyPr>
          <a:lstStyle/>
          <a:p>
            <a:pPr marL="0" marR="0" lvl="0" indent="0" algn="l" defTabSz="54397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</a:tabLst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 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</a:t>
            </a:r>
            <a:r>
              <a:rPr kumimoji="0" lang="fr-CH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fr-CH" sz="3200" kern="0" dirty="0">
                <a:solidFill>
                  <a:schemeClr val="accent4"/>
                </a:solidFill>
                <a:latin typeface="Impact" panose="020B0806030902050204" pitchFamily="34" charset="0"/>
              </a:rPr>
              <a:t>1856</a:t>
            </a:r>
            <a:r>
              <a:rPr lang="fr-CH" sz="3200" kern="0" dirty="0">
                <a:solidFill>
                  <a:srgbClr val="000000"/>
                </a:solidFill>
                <a:latin typeface="Impact" panose="020B0806030902050204" pitchFamily="34" charset="0"/>
              </a:rPr>
              <a:t>, l’affaire de Neuchâtel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3CD930-819F-602F-2D00-495C0915C3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/>
          <a:stretch/>
        </p:blipFill>
        <p:spPr>
          <a:xfrm flipH="1">
            <a:off x="9867200" y="3531708"/>
            <a:ext cx="2324800" cy="3326292"/>
          </a:xfrm>
          <a:prstGeom prst="rect">
            <a:avLst/>
          </a:prstGeom>
        </p:spPr>
      </p:pic>
      <p:pic>
        <p:nvPicPr>
          <p:cNvPr id="13" name="Image 12" descr="Une image contenant texte, reine, graphiques vectoriels&#10;&#10;Description générée automatiquement">
            <a:extLst>
              <a:ext uri="{FF2B5EF4-FFF2-40B4-BE49-F238E27FC236}">
                <a16:creationId xmlns:a16="http://schemas.microsoft.com/office/drawing/2014/main" id="{F3F86F0B-BFC2-1A39-4AB5-119526E2AF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39" y="4423483"/>
            <a:ext cx="1272868" cy="15392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E80BE61-25BE-9804-95CD-ADBA9204F61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3"/>
          <a:stretch/>
        </p:blipFill>
        <p:spPr>
          <a:xfrm>
            <a:off x="7690242" y="4879895"/>
            <a:ext cx="1797194" cy="197425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ECF9D1-98DB-0F31-E188-77C79A9C1E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14" y="4423483"/>
            <a:ext cx="1269233" cy="1539283"/>
          </a:xfrm>
          <a:prstGeom prst="rect">
            <a:avLst/>
          </a:prstGeom>
        </p:spPr>
      </p:pic>
      <p:pic>
        <p:nvPicPr>
          <p:cNvPr id="5" name="Image 4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CF5F315F-20AB-6421-44D5-F8F0B03E4DC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9"/>
          <a:stretch/>
        </p:blipFill>
        <p:spPr>
          <a:xfrm>
            <a:off x="8276182" y="4452101"/>
            <a:ext cx="2721046" cy="2423035"/>
          </a:xfrm>
          <a:prstGeom prst="rect">
            <a:avLst/>
          </a:prstGeom>
        </p:spPr>
      </p:pic>
      <p:pic>
        <p:nvPicPr>
          <p:cNvPr id="8" name="Image 7" descr="Une image contenant personne, homme, tenant, musique&#10;&#10;Description générée automatiquement">
            <a:extLst>
              <a:ext uri="{FF2B5EF4-FFF2-40B4-BE49-F238E27FC236}">
                <a16:creationId xmlns:a16="http://schemas.microsoft.com/office/drawing/2014/main" id="{2509416B-06C4-6ACD-C6F8-C2465DDEC0F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b="12620"/>
          <a:stretch/>
        </p:blipFill>
        <p:spPr>
          <a:xfrm>
            <a:off x="-1" y="2998285"/>
            <a:ext cx="2948757" cy="3855861"/>
          </a:xfrm>
          <a:prstGeom prst="rect">
            <a:avLst/>
          </a:prstGeom>
        </p:spPr>
      </p:pic>
      <p:pic>
        <p:nvPicPr>
          <p:cNvPr id="12" name="Image 11" descr="Une image contenant personne, homme, habits, intérieur&#10;&#10;Description générée automatiquement">
            <a:extLst>
              <a:ext uri="{FF2B5EF4-FFF2-40B4-BE49-F238E27FC236}">
                <a16:creationId xmlns:a16="http://schemas.microsoft.com/office/drawing/2014/main" id="{3B739D7D-9D6E-C49A-BEFD-3FDB102A05E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>
          <a:xfrm>
            <a:off x="1397479" y="4292876"/>
            <a:ext cx="2245846" cy="2561270"/>
          </a:xfrm>
          <a:prstGeom prst="rect">
            <a:avLst/>
          </a:prstGeom>
        </p:spPr>
      </p:pic>
      <p:pic>
        <p:nvPicPr>
          <p:cNvPr id="7" name="Image 6" descr="Une image contenant miroir, rétroviseur, graphiques vectoriels, lunettes&#10;&#10;Description générée automatiquement">
            <a:hlinkClick r:id="rId21"/>
            <a:extLst>
              <a:ext uri="{FF2B5EF4-FFF2-40B4-BE49-F238E27FC236}">
                <a16:creationId xmlns:a16="http://schemas.microsoft.com/office/drawing/2014/main" id="{393DCD40-C781-9DFC-0829-AB86D3A377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31" y="5962766"/>
            <a:ext cx="927740" cy="927740"/>
          </a:xfrm>
          <a:prstGeom prst="rect">
            <a:avLst/>
          </a:prstGeom>
        </p:spPr>
      </p:pic>
      <p:sp>
        <p:nvSpPr>
          <p:cNvPr id="15" name="ZoneTexte 14">
            <a:hlinkClick r:id="rId21"/>
            <a:extLst>
              <a:ext uri="{FF2B5EF4-FFF2-40B4-BE49-F238E27FC236}">
                <a16:creationId xmlns:a16="http://schemas.microsoft.com/office/drawing/2014/main" id="{F6B1A41B-6A4F-28EF-3FA7-0B52FC4B0BD4}"/>
              </a:ext>
            </a:extLst>
          </p:cNvPr>
          <p:cNvSpPr txBox="1"/>
          <p:nvPr/>
        </p:nvSpPr>
        <p:spPr>
          <a:xfrm>
            <a:off x="5320103" y="6142978"/>
            <a:ext cx="2468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CH" sz="3200" b="0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E83A2A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Voir la vidéo</a:t>
            </a:r>
            <a:endParaRPr lang="fr-CH" dirty="0">
              <a:ln>
                <a:solidFill>
                  <a:schemeClr val="bg1"/>
                </a:solidFill>
              </a:ln>
              <a:solidFill>
                <a:srgbClr val="E83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E2D5483-AF3C-BF06-8D3D-92CCDAA17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>
          <a:xfrm>
            <a:off x="0" y="721010"/>
            <a:ext cx="12190576" cy="61369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67787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Commémorations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BDBDAF-4096-886F-09F3-5E36A69230EC}"/>
              </a:ext>
            </a:extLst>
          </p:cNvPr>
          <p:cNvSpPr txBox="1"/>
          <p:nvPr/>
        </p:nvSpPr>
        <p:spPr>
          <a:xfrm>
            <a:off x="35484" y="6266139"/>
            <a:ext cx="344076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La marche du 1</a:t>
            </a:r>
            <a:r>
              <a:rPr kumimoji="0" lang="fr-CH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er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mars</a:t>
            </a:r>
          </a:p>
        </p:txBody>
      </p:sp>
      <p:pic>
        <p:nvPicPr>
          <p:cNvPr id="3" name="Image 2">
            <a:hlinkClick r:id="rId7"/>
            <a:extLst>
              <a:ext uri="{FF2B5EF4-FFF2-40B4-BE49-F238E27FC236}">
                <a16:creationId xmlns:a16="http://schemas.microsoft.com/office/drawing/2014/main" id="{665B91BA-AC07-CC3D-50E6-9BBBA5D72E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170" y="809715"/>
            <a:ext cx="717037" cy="717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hlinkClick r:id="rId10"/>
            <a:extLst>
              <a:ext uri="{FF2B5EF4-FFF2-40B4-BE49-F238E27FC236}">
                <a16:creationId xmlns:a16="http://schemas.microsoft.com/office/drawing/2014/main" id="{3F25D474-F97C-89A0-6F75-EEEAE7AFAE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485" y="3212245"/>
            <a:ext cx="904406" cy="904406"/>
          </a:xfrm>
          <a:prstGeom prst="rect">
            <a:avLst/>
          </a:prstGeom>
        </p:spPr>
      </p:pic>
      <p:pic>
        <p:nvPicPr>
          <p:cNvPr id="14" name="Image 13" descr="Une image contenant texte, bâtiment, fenêtre&#10;&#10;Description générée automatiquement">
            <a:hlinkClick r:id="rId12"/>
            <a:extLst>
              <a:ext uri="{FF2B5EF4-FFF2-40B4-BE49-F238E27FC236}">
                <a16:creationId xmlns:a16="http://schemas.microsoft.com/office/drawing/2014/main" id="{DD15F10A-369C-D236-74BC-3D2C7ADCA6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21" y="5905050"/>
            <a:ext cx="1041655" cy="10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E0CF26-3BFD-77E6-2B84-E28071A54E22}"/>
              </a:ext>
            </a:extLst>
          </p:cNvPr>
          <p:cNvSpPr/>
          <p:nvPr/>
        </p:nvSpPr>
        <p:spPr>
          <a:xfrm>
            <a:off x="4888" y="719158"/>
            <a:ext cx="6160383" cy="6134987"/>
          </a:xfrm>
          <a:prstGeom prst="rect">
            <a:avLst/>
          </a:prstGeom>
          <a:solidFill>
            <a:srgbClr val="801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67787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1707 - Neuchâtel prussienne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CC276-2D0D-B9D9-47EA-2D3FAB59E2F8}"/>
              </a:ext>
            </a:extLst>
          </p:cNvPr>
          <p:cNvSpPr/>
          <p:nvPr/>
        </p:nvSpPr>
        <p:spPr>
          <a:xfrm>
            <a:off x="6172199" y="719159"/>
            <a:ext cx="6018377" cy="613884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BDBDAF-4096-886F-09F3-5E36A69230EC}"/>
              </a:ext>
            </a:extLst>
          </p:cNvPr>
          <p:cNvSpPr txBox="1"/>
          <p:nvPr/>
        </p:nvSpPr>
        <p:spPr>
          <a:xfrm>
            <a:off x="6168735" y="724004"/>
            <a:ext cx="6018377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Neuchâtel est une </a:t>
            </a:r>
            <a:r>
              <a:rPr lang="fr-CH" sz="2800" kern="0" dirty="0">
                <a:solidFill>
                  <a:srgbClr val="C00000"/>
                </a:solidFill>
                <a:latin typeface="Impact" panose="020B0806030902050204" pitchFamily="34" charset="0"/>
              </a:rPr>
              <a:t>seigneurie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 depuis le </a:t>
            </a:r>
            <a:r>
              <a:rPr lang="fr-CH" sz="2800" kern="0" dirty="0">
                <a:solidFill>
                  <a:schemeClr val="accent4"/>
                </a:solidFill>
                <a:latin typeface="Impact" panose="020B0806030902050204" pitchFamily="34" charset="0"/>
              </a:rPr>
              <a:t>XIe siècle 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au moins.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En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</a:rPr>
              <a:t>1707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, la famille souveraine de Neuchâtel, s’éteint sans descendance. Il faut choisir un successeur. Parmi les candidats : </a:t>
            </a: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</a:endParaRPr>
          </a:p>
          <a:p>
            <a:pPr marL="342900" marR="0" lvl="0" indent="-3429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anose="020B0806030902050204" pitchFamily="34" charset="0"/>
              </a:rPr>
              <a:t>Louis XIV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, roi de France, a le désavantage d’être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</a:rPr>
              <a:t>proche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 et on craint sa volonté d’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</a:rPr>
              <a:t>expansion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.</a:t>
            </a:r>
          </a:p>
          <a:p>
            <a:pPr marL="342900" marR="0" lvl="0" indent="-3429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</a:endParaRPr>
          </a:p>
          <a:p>
            <a:pPr marL="342900" marR="0" lvl="0" indent="-3429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chemeClr val="accent2"/>
                </a:solidFill>
                <a:latin typeface="Impact" panose="020B0806030902050204" pitchFamily="34" charset="0"/>
              </a:rPr>
              <a:t>Frédéric Ier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, roi de Prusse, a l’avantage d’être </a:t>
            </a:r>
            <a:r>
              <a:rPr lang="fr-CH" sz="2800" kern="0" dirty="0">
                <a:solidFill>
                  <a:srgbClr val="C00000"/>
                </a:solidFill>
                <a:latin typeface="Impact" panose="020B0806030902050204" pitchFamily="34" charset="0"/>
              </a:rPr>
              <a:t>éloigné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 et </a:t>
            </a:r>
            <a:r>
              <a:rPr lang="fr-CH" sz="2800" kern="0" dirty="0">
                <a:solidFill>
                  <a:srgbClr val="C00000"/>
                </a:solidFill>
                <a:latin typeface="Impact" panose="020B0806030902050204" pitchFamily="34" charset="0"/>
              </a:rPr>
              <a:t>Berne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, qui veut un </a:t>
            </a:r>
            <a:r>
              <a:rPr lang="fr-CH" sz="2800" kern="0" dirty="0">
                <a:solidFill>
                  <a:srgbClr val="C00000"/>
                </a:solidFill>
                <a:latin typeface="Impact" panose="020B0806030902050204" pitchFamily="34" charset="0"/>
              </a:rPr>
              <a:t>Etat-tampon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, le soutien. </a:t>
            </a:r>
          </a:p>
          <a:p>
            <a:pPr marL="342900" marR="0" lvl="0" indent="-3429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lang="fr-CH" sz="1000" kern="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marR="0" lvl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Le roi de Prusse devient le nouveau souverain de Neuchâtel. 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83ACA6-E5D4-F6ED-D120-D5F7AEB50C47}"/>
              </a:ext>
            </a:extLst>
          </p:cNvPr>
          <p:cNvSpPr txBox="1"/>
          <p:nvPr/>
        </p:nvSpPr>
        <p:spPr>
          <a:xfrm>
            <a:off x="443742" y="5974089"/>
            <a:ext cx="5189951" cy="73866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CH" sz="2400" kern="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Impact" panose="020B0806030902050204" pitchFamily="34" charset="0"/>
              </a:rPr>
              <a:t>1011</a:t>
            </a:r>
            <a:r>
              <a:rPr lang="fr-CH" sz="24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 – </a:t>
            </a:r>
            <a:r>
              <a:rPr lang="fr-CH" sz="2400" b="1" kern="0" dirty="0">
                <a:ln w="12700">
                  <a:solidFill>
                    <a:prstClr val="black"/>
                  </a:solidFill>
                </a:ln>
                <a:solidFill>
                  <a:srgbClr val="DEAE00">
                    <a:lumMod val="20000"/>
                    <a:lumOff val="8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Première mention de Neuchâtel </a:t>
            </a:r>
            <a:endParaRPr lang="fr-CH" sz="3600" b="1" kern="0" dirty="0">
              <a:ln w="12700">
                <a:solidFill>
                  <a:prstClr val="black"/>
                </a:solidFill>
              </a:ln>
              <a:solidFill>
                <a:srgbClr val="DEAE00">
                  <a:lumMod val="20000"/>
                  <a:lumOff val="8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 algn="ctr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FR" b="1" kern="0" dirty="0">
                <a:ln w="12700"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</a:t>
            </a:r>
            <a:r>
              <a:rPr lang="fr-FR" b="1" kern="0" dirty="0" err="1">
                <a:ln w="12700"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Novum</a:t>
            </a:r>
            <a:r>
              <a:rPr lang="fr-FR" b="1" kern="0" dirty="0">
                <a:ln w="12700"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fr-FR" b="1" kern="0" dirty="0" err="1">
                <a:ln w="12700"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castellum</a:t>
            </a:r>
            <a:r>
              <a:rPr lang="fr-FR" b="1" kern="0" dirty="0">
                <a:ln w="12700"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 </a:t>
            </a:r>
            <a:endParaRPr kumimoji="0" lang="fr-CH" b="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10" name="Image 9" descr="Une image contenant texte, pierre, matériau de construction&#10;&#10;Description générée automatiquement">
            <a:extLst>
              <a:ext uri="{FF2B5EF4-FFF2-40B4-BE49-F238E27FC236}">
                <a16:creationId xmlns:a16="http://schemas.microsoft.com/office/drawing/2014/main" id="{B67FFAAA-2F0D-1026-51DA-9420F47D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465" r="3002" b="3676"/>
          <a:stretch/>
        </p:blipFill>
        <p:spPr>
          <a:xfrm>
            <a:off x="64476" y="879674"/>
            <a:ext cx="6077123" cy="4953023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A215F0B-39DC-4BEA-EBAB-D08C08E7E632}"/>
              </a:ext>
            </a:extLst>
          </p:cNvPr>
          <p:cNvCxnSpPr>
            <a:cxnSpLocks/>
          </p:cNvCxnSpPr>
          <p:nvPr/>
        </p:nvCxnSpPr>
        <p:spPr>
          <a:xfrm>
            <a:off x="6165271" y="725856"/>
            <a:ext cx="6928" cy="613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566F17F-9EA1-0E52-6089-D156423C7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 trans="85000" pencilSiz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4" y="1197638"/>
            <a:ext cx="4932039" cy="4317093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053675-3595-78C0-DEF1-1641EDFB88DE}"/>
              </a:ext>
            </a:extLst>
          </p:cNvPr>
          <p:cNvSpPr txBox="1"/>
          <p:nvPr/>
        </p:nvSpPr>
        <p:spPr>
          <a:xfrm>
            <a:off x="1032953" y="4736509"/>
            <a:ext cx="4269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CH" sz="28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Marie de Nemours </a:t>
            </a:r>
          </a:p>
          <a:p>
            <a:pPr algn="ctr"/>
            <a:r>
              <a:rPr kumimoji="0" lang="fr-CH" sz="20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famille des Orléans-Longueville </a:t>
            </a:r>
            <a:endParaRPr lang="fr-CH" sz="1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CD4A129-4AB1-E390-502D-BF041DEA4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80" y="1343269"/>
            <a:ext cx="1680616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212464D-2622-D899-C6A5-B73CB6B50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75000" pencilSiz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63" y="719159"/>
            <a:ext cx="7024180" cy="61388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67787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733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 Prusse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83ACA6-E5D4-F6ED-D120-D5F7AEB50C47}"/>
              </a:ext>
            </a:extLst>
          </p:cNvPr>
          <p:cNvSpPr txBox="1"/>
          <p:nvPr/>
        </p:nvSpPr>
        <p:spPr>
          <a:xfrm>
            <a:off x="90408" y="5688070"/>
            <a:ext cx="49830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400" kern="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Impact" panose="020B0806030902050204" pitchFamily="34" charset="0"/>
              </a:rPr>
              <a:t>1707</a:t>
            </a:r>
            <a:r>
              <a:rPr lang="fr-CH" sz="24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 – </a:t>
            </a:r>
            <a:r>
              <a:rPr kumimoji="0" lang="fr-CH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Neuchâtel devient</a:t>
            </a:r>
            <a:r>
              <a:rPr kumimoji="0" lang="fr-CH" sz="2400" b="0" i="0" u="none" strike="noStrike" kern="0" cap="none" spc="0" normalizeH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prussienne</a:t>
            </a:r>
            <a:endParaRPr kumimoji="0" lang="fr-CH" sz="2400" b="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BB4565-95AF-77F6-B45C-9412DF7C4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75000" pencilSiz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158"/>
            <a:ext cx="5163841" cy="45376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54B829-C420-3BBF-069B-807972D318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 trans="65000" pencilSize="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1512168" cy="100811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87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EC08177-1C1B-3409-2D04-983C14CC0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r="9314"/>
          <a:stretch/>
        </p:blipFill>
        <p:spPr bwMode="auto">
          <a:xfrm>
            <a:off x="4888" y="715306"/>
            <a:ext cx="6167311" cy="41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67787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Neuchâtel, canton suisse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CC276-2D0D-B9D9-47EA-2D3FAB59E2F8}"/>
              </a:ext>
            </a:extLst>
          </p:cNvPr>
          <p:cNvSpPr/>
          <p:nvPr/>
        </p:nvSpPr>
        <p:spPr>
          <a:xfrm>
            <a:off x="6172199" y="719159"/>
            <a:ext cx="6018377" cy="613884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BDBDAF-4096-886F-09F3-5E36A69230EC}"/>
              </a:ext>
            </a:extLst>
          </p:cNvPr>
          <p:cNvSpPr txBox="1"/>
          <p:nvPr/>
        </p:nvSpPr>
        <p:spPr>
          <a:xfrm>
            <a:off x="6168735" y="724004"/>
            <a:ext cx="601837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chemeClr val="accent4"/>
                </a:solidFill>
                <a:latin typeface="Impact" panose="020B0806030902050204" pitchFamily="34" charset="0"/>
              </a:rPr>
              <a:t>12 septembre 1814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– Neuchâtel devient le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</a:rPr>
              <a:t>21</a:t>
            </a:r>
            <a:r>
              <a:rPr kumimoji="0" lang="fr-CH" sz="28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</a:rPr>
              <a:t>e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</a:rPr>
              <a:t> canton suisse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(officiel en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Impact" panose="020B0806030902050204" pitchFamily="34" charset="0"/>
              </a:rPr>
              <a:t>1815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).</a:t>
            </a: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lang="fr-CH" sz="1000" kern="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Mais Neuchâtel reste une possession du roi de Prusse. </a:t>
            </a: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lang="fr-CH" sz="1000" kern="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Neuchâtel a donc un </a:t>
            </a:r>
            <a:r>
              <a:rPr lang="fr-CH" sz="2800" kern="0" dirty="0">
                <a:solidFill>
                  <a:srgbClr val="C00000"/>
                </a:solidFill>
                <a:latin typeface="Impact" panose="020B0806030902050204" pitchFamily="34" charset="0"/>
              </a:rPr>
              <a:t>double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</a:rPr>
              <a:t> statut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: </a:t>
            </a: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lang="fr-CH" sz="2000" kern="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</a:rPr>
              <a:t>Canton suisse</a:t>
            </a: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Propriété du roi de Prusse</a:t>
            </a: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</a:endParaRPr>
          </a:p>
          <a:p>
            <a:pPr marR="0" lvl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</a:rPr>
              <a:t>Royalistes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</a:p>
          <a:p>
            <a:pPr marR="0" lvl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000" kern="0" dirty="0">
                <a:solidFill>
                  <a:srgbClr val="000000"/>
                </a:solidFill>
                <a:latin typeface="Impact" panose="020B0806030902050204" pitchFamily="34" charset="0"/>
              </a:rPr>
              <a:t>(partisans du roi) </a:t>
            </a:r>
          </a:p>
          <a:p>
            <a:pPr marR="0" lvl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lang="fr-CH" sz="4000" kern="0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marR="0" lvl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Impact" panose="020B0806030902050204" pitchFamily="34" charset="0"/>
              </a:rPr>
              <a:t>Républicains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</a:p>
          <a:p>
            <a:pPr marR="0" lvl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000" kern="0" dirty="0">
                <a:solidFill>
                  <a:srgbClr val="000000"/>
                </a:solidFill>
                <a:latin typeface="Impact" panose="020B0806030902050204" pitchFamily="34" charset="0"/>
              </a:rPr>
              <a:t>(partisans de la République et hostiles au roi)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83ACA6-E5D4-F6ED-D120-D5F7AEB50C47}"/>
              </a:ext>
            </a:extLst>
          </p:cNvPr>
          <p:cNvSpPr txBox="1"/>
          <p:nvPr/>
        </p:nvSpPr>
        <p:spPr>
          <a:xfrm>
            <a:off x="572698" y="4926956"/>
            <a:ext cx="5189951" cy="89255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CH" sz="2400" kern="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Impact" panose="020B0806030902050204" pitchFamily="34" charset="0"/>
              </a:rPr>
              <a:t>12 septembre 1814</a:t>
            </a:r>
            <a:r>
              <a:rPr lang="fr-CH" sz="24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pPr lvl="0" algn="ctr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FR" sz="2800" b="1" kern="0" dirty="0">
                <a:ln w="12700"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Neuchâtel, 21</a:t>
            </a:r>
            <a:r>
              <a:rPr lang="fr-FR" sz="2800" b="1" kern="0" baseline="30000" dirty="0">
                <a:ln w="12700"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</a:t>
            </a:r>
            <a:r>
              <a:rPr lang="fr-FR" sz="2800" b="1" kern="0" dirty="0">
                <a:ln w="12700"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canton suisse</a:t>
            </a:r>
            <a:endParaRPr kumimoji="0" lang="fr-CH" sz="2800" b="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A215F0B-39DC-4BEA-EBAB-D08C08E7E632}"/>
              </a:ext>
            </a:extLst>
          </p:cNvPr>
          <p:cNvCxnSpPr>
            <a:cxnSpLocks/>
          </p:cNvCxnSpPr>
          <p:nvPr/>
        </p:nvCxnSpPr>
        <p:spPr>
          <a:xfrm>
            <a:off x="6165271" y="725856"/>
            <a:ext cx="6928" cy="613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ersus Fundo Transparente Com Efeito De Flash Criativo PNG , Versus ...">
            <a:extLst>
              <a:ext uri="{FF2B5EF4-FFF2-40B4-BE49-F238E27FC236}">
                <a16:creationId xmlns:a16="http://schemas.microsoft.com/office/drawing/2014/main" id="{AD2D0F9D-34CC-DCDA-9A32-918541E7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205" y="5239181"/>
            <a:ext cx="769210" cy="6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307049-DDDA-0DDC-8179-EEE88D977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8" y="5904413"/>
            <a:ext cx="711267" cy="9006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44680A-191E-D901-8379-D8EF6C13B0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8" y="5904413"/>
            <a:ext cx="720454" cy="8724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6E1FFC-D2C3-543A-A961-9932F4C043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95" y="5904413"/>
            <a:ext cx="720454" cy="8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0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groupe&#10;&#10;Description générée automatiquement">
            <a:extLst>
              <a:ext uri="{FF2B5EF4-FFF2-40B4-BE49-F238E27FC236}">
                <a16:creationId xmlns:a16="http://schemas.microsoft.com/office/drawing/2014/main" id="{4E2D5483-AF3C-BF06-8D3D-92CCDAA171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8"/>
          <a:stretch/>
        </p:blipFill>
        <p:spPr>
          <a:xfrm>
            <a:off x="0" y="721010"/>
            <a:ext cx="12190576" cy="6121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67787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1831 - Révolution manquée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BDBDAF-4096-886F-09F3-5E36A69230EC}"/>
              </a:ext>
            </a:extLst>
          </p:cNvPr>
          <p:cNvSpPr txBox="1"/>
          <p:nvPr/>
        </p:nvSpPr>
        <p:spPr>
          <a:xfrm>
            <a:off x="107569" y="848308"/>
            <a:ext cx="48040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1831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 Une révolution manquée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6B1BB6-1E07-D595-F566-FB6A6BED1A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3"/>
          <a:stretch/>
        </p:blipFill>
        <p:spPr>
          <a:xfrm>
            <a:off x="-171968" y="3735977"/>
            <a:ext cx="2842031" cy="31220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C1C058-F70E-DFDD-EB4E-E98E98556A7C}"/>
              </a:ext>
            </a:extLst>
          </p:cNvPr>
          <p:cNvSpPr txBox="1"/>
          <p:nvPr/>
        </p:nvSpPr>
        <p:spPr>
          <a:xfrm>
            <a:off x="107569" y="5965685"/>
            <a:ext cx="346512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Alphonse Bourquin</a:t>
            </a: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1600" kern="0" dirty="0">
                <a:ln>
                  <a:solidFill>
                    <a:prstClr val="black"/>
                  </a:solidFill>
                </a:ln>
                <a:solidFill>
                  <a:schemeClr val="accent4"/>
                </a:solidFill>
                <a:latin typeface="Impact" panose="020B0806030902050204" pitchFamily="34" charset="0"/>
              </a:rPr>
              <a:t>1802-1837</a:t>
            </a:r>
            <a:endParaRPr kumimoji="0" lang="fr-CH" sz="16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46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E14AAA5-AF7A-21FE-F389-0F914FC8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5856"/>
            <a:ext cx="6161807" cy="48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67787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 Printemps des Peuples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CC276-2D0D-B9D9-47EA-2D3FAB59E2F8}"/>
              </a:ext>
            </a:extLst>
          </p:cNvPr>
          <p:cNvSpPr/>
          <p:nvPr/>
        </p:nvSpPr>
        <p:spPr>
          <a:xfrm>
            <a:off x="6172199" y="719159"/>
            <a:ext cx="6018377" cy="613884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BDBDAF-4096-886F-09F3-5E36A69230EC}"/>
              </a:ext>
            </a:extLst>
          </p:cNvPr>
          <p:cNvSpPr txBox="1"/>
          <p:nvPr/>
        </p:nvSpPr>
        <p:spPr>
          <a:xfrm>
            <a:off x="6168735" y="724004"/>
            <a:ext cx="601837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1848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 Le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Printemps des Peuples</a:t>
            </a: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Mouvement révolutionnaire qui touche l’Europe. </a:t>
            </a: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On réclame d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es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libertés</a:t>
            </a: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On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s’oppose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aux monarchies</a:t>
            </a: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France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Louis-Philippe Ier, le dernier «roi des français»</a:t>
            </a: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États italiens</a:t>
            </a:r>
            <a:endParaRPr kumimoji="0" lang="fr-CH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000" kern="0" dirty="0">
                <a:solidFill>
                  <a:srgbClr val="000000"/>
                </a:solidFill>
                <a:latin typeface="Impact" panose="020B0806030902050204" pitchFamily="34" charset="0"/>
              </a:rPr>
              <a:t>Révoltes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qui conduiront à la naissance de l’Italie (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1861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lang="fr-CH" sz="600" kern="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États allemands et Prusse</a:t>
            </a:r>
            <a:endParaRPr lang="fr-CH" sz="2000" kern="0" dirty="0">
              <a:solidFill>
                <a:srgbClr val="FF9900"/>
              </a:solidFill>
              <a:latin typeface="Impact" panose="020B0806030902050204" pitchFamily="34" charset="0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Des émeutes à Berlin, situation rétablie</a:t>
            </a: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lang="fr-CH" sz="2000" kern="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Autriche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,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Hongrie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,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7423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Pologne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,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Roumanie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83ACA6-E5D4-F6ED-D120-D5F7AEB50C47}"/>
              </a:ext>
            </a:extLst>
          </p:cNvPr>
          <p:cNvSpPr txBox="1"/>
          <p:nvPr/>
        </p:nvSpPr>
        <p:spPr>
          <a:xfrm>
            <a:off x="491124" y="5763803"/>
            <a:ext cx="5189951" cy="89255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1848</a:t>
            </a:r>
            <a:endParaRPr kumimoji="0" lang="fr-CH" sz="24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FR" sz="2800" b="1" i="0" u="none" strike="noStrike" kern="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DEAE00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Le Printemps des Peuples</a:t>
            </a:r>
            <a:endParaRPr kumimoji="0" lang="fr-CH" sz="28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A215F0B-39DC-4BEA-EBAB-D08C08E7E632}"/>
              </a:ext>
            </a:extLst>
          </p:cNvPr>
          <p:cNvCxnSpPr>
            <a:cxnSpLocks/>
          </p:cNvCxnSpPr>
          <p:nvPr/>
        </p:nvCxnSpPr>
        <p:spPr>
          <a:xfrm>
            <a:off x="6165271" y="725856"/>
            <a:ext cx="6928" cy="613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9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E2D5483-AF3C-BF06-8D3D-92CCDAA17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>
          <a:xfrm>
            <a:off x="0" y="721010"/>
            <a:ext cx="12190576" cy="6121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67787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  <a:r>
              <a:rPr kumimoji="0" lang="fr-CH" sz="3733" b="0" i="0" u="none" strike="noStrike" kern="1200" cap="none" spc="0" normalizeH="0" baseline="3000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</a:t>
            </a: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mars 1848 - la Révolution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BDBDAF-4096-886F-09F3-5E36A69230EC}"/>
              </a:ext>
            </a:extLst>
          </p:cNvPr>
          <p:cNvSpPr txBox="1"/>
          <p:nvPr/>
        </p:nvSpPr>
        <p:spPr>
          <a:xfrm>
            <a:off x="35483" y="6266139"/>
            <a:ext cx="66589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  <a:r>
              <a:rPr kumimoji="0" lang="fr-CH" sz="2800" b="0" i="0" u="none" strike="noStrike" kern="0" cap="none" spc="0" normalizeH="0" baseline="30000" noProof="0" dirty="0">
                <a:ln>
                  <a:noFill/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er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mars 1848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 La révolution neuchâteloise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C1C058-F70E-DFDD-EB4E-E98E98556A7C}"/>
              </a:ext>
            </a:extLst>
          </p:cNvPr>
          <p:cNvSpPr txBox="1"/>
          <p:nvPr/>
        </p:nvSpPr>
        <p:spPr>
          <a:xfrm>
            <a:off x="6966087" y="786262"/>
            <a:ext cx="31119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59B0B9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Fritz Courvoisier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C4502C-6819-6A82-BD27-BD0C3187BDB6}"/>
              </a:ext>
            </a:extLst>
          </p:cNvPr>
          <p:cNvSpPr txBox="1"/>
          <p:nvPr/>
        </p:nvSpPr>
        <p:spPr>
          <a:xfrm>
            <a:off x="9273859" y="5467932"/>
            <a:ext cx="243046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59B0B9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Ami Girard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172250-208F-FFF0-21AA-41774D98A547}"/>
              </a:ext>
            </a:extLst>
          </p:cNvPr>
          <p:cNvSpPr txBox="1"/>
          <p:nvPr/>
        </p:nvSpPr>
        <p:spPr>
          <a:xfrm>
            <a:off x="8715752" y="6527749"/>
            <a:ext cx="3818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CH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La halte à Pierre-à-Bot, 1889, </a:t>
            </a:r>
            <a:r>
              <a:rPr kumimoji="0" lang="fr-CH" sz="16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A.Bachelin</a:t>
            </a:r>
            <a:endParaRPr lang="fr-CH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9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4B18CC-86F6-D0DB-04B6-09394A059A35}"/>
              </a:ext>
            </a:extLst>
          </p:cNvPr>
          <p:cNvSpPr/>
          <p:nvPr/>
        </p:nvSpPr>
        <p:spPr>
          <a:xfrm>
            <a:off x="-1" y="719159"/>
            <a:ext cx="12192001" cy="6138841"/>
          </a:xfrm>
          <a:prstGeom prst="rect">
            <a:avLst/>
          </a:prstGeom>
          <a:solidFill>
            <a:srgbClr val="E7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67787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733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Un nouveau gouvernement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DCCC9DB-666B-A439-D665-49F1A6801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1" y="740367"/>
            <a:ext cx="10587446" cy="6101834"/>
          </a:xfrm>
          <a:prstGeom prst="rect">
            <a:avLst/>
          </a:prstGeom>
        </p:spPr>
      </p:pic>
      <p:pic>
        <p:nvPicPr>
          <p:cNvPr id="5" name="Image 4" descr="Une image contenant personne, homme, extérieur&#10;&#10;Description générée automatiquement">
            <a:extLst>
              <a:ext uri="{FF2B5EF4-FFF2-40B4-BE49-F238E27FC236}">
                <a16:creationId xmlns:a16="http://schemas.microsoft.com/office/drawing/2014/main" id="{8BD6C22F-B7D9-3F86-CAE3-23787172B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01" y="1614955"/>
            <a:ext cx="1898962" cy="2195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C1C058-F70E-DFDD-EB4E-E98E98556A7C}"/>
              </a:ext>
            </a:extLst>
          </p:cNvPr>
          <p:cNvSpPr txBox="1"/>
          <p:nvPr/>
        </p:nvSpPr>
        <p:spPr>
          <a:xfrm>
            <a:off x="8966579" y="834468"/>
            <a:ext cx="31358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59B0B9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Alexis-Marie Piaget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2E1CE4-3161-A0B9-DC72-2E64BAAA740D}"/>
              </a:ext>
            </a:extLst>
          </p:cNvPr>
          <p:cNvSpPr txBox="1"/>
          <p:nvPr/>
        </p:nvSpPr>
        <p:spPr>
          <a:xfrm>
            <a:off x="8414984" y="3935509"/>
            <a:ext cx="3755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800" b="1" i="0" u="none" strike="noStrike" kern="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CONSTITUTION</a:t>
            </a:r>
            <a:endParaRPr lang="fr-CH" dirty="0">
              <a:solidFill>
                <a:srgbClr val="00B05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32E9AE-F3F9-AD2D-2264-612068719565}"/>
              </a:ext>
            </a:extLst>
          </p:cNvPr>
          <p:cNvSpPr txBox="1"/>
          <p:nvPr/>
        </p:nvSpPr>
        <p:spPr>
          <a:xfrm>
            <a:off x="9260006" y="4632144"/>
            <a:ext cx="2910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fr-FR" sz="2400" b="0" i="0" u="none" strike="noStrike" kern="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= ensemble de textes qui organise l’Etat et ses principes les plus importants</a:t>
            </a:r>
            <a:endParaRPr lang="fr-CH" dirty="0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2013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52D851-38CD-9AC3-2D0F-6DDED2974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5" r="33992" b="4340"/>
          <a:stretch/>
        </p:blipFill>
        <p:spPr>
          <a:xfrm>
            <a:off x="4888" y="717404"/>
            <a:ext cx="6170775" cy="613214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" y="3854"/>
            <a:ext cx="12191999" cy="586668"/>
          </a:xfrm>
          <a:prstGeom prst="rect">
            <a:avLst/>
          </a:prstGeom>
          <a:solidFill>
            <a:srgbClr val="E7423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91861"/>
            <a:ext cx="12190577" cy="1272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3" y="68627"/>
            <a:ext cx="6109092" cy="48005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733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zy Sunday Regular" pitchFamily="2" charset="0"/>
              <a:ea typeface="+mn-ea"/>
              <a:cs typeface="+mn-cs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6552" y="-41665"/>
            <a:ext cx="684726" cy="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48683" y="15800"/>
            <a:ext cx="6432715" cy="576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Histoire suisse - Neuchâtel</a:t>
            </a:r>
            <a:endParaRPr kumimoji="0" lang="fr-CH" sz="4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512701" y="3854"/>
            <a:ext cx="5746566" cy="5905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733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DEAE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1856 - L’affaire de Neuchâtel</a:t>
            </a:r>
            <a:endParaRPr kumimoji="0" lang="fr-CH" sz="32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DEAE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CC276-2D0D-B9D9-47EA-2D3FAB59E2F8}"/>
              </a:ext>
            </a:extLst>
          </p:cNvPr>
          <p:cNvSpPr/>
          <p:nvPr/>
        </p:nvSpPr>
        <p:spPr>
          <a:xfrm>
            <a:off x="6172199" y="719159"/>
            <a:ext cx="6018377" cy="613884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BDBDAF-4096-886F-09F3-5E36A69230EC}"/>
              </a:ext>
            </a:extLst>
          </p:cNvPr>
          <p:cNvSpPr txBox="1"/>
          <p:nvPr/>
        </p:nvSpPr>
        <p:spPr>
          <a:xfrm>
            <a:off x="6168735" y="724004"/>
            <a:ext cx="6018377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1856 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– L’affaire de Neuchâtel</a:t>
            </a:r>
            <a:endParaRPr kumimoji="0" lang="fr-CH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Prise du château par les royalistes. Les républicains prennent le dessus et emprisonnent les partisans du roi. </a:t>
            </a:r>
          </a:p>
          <a:p>
            <a:pPr marL="0" marR="0" lvl="0" indent="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Menaces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du roi de Prusse</a:t>
            </a:r>
            <a:endParaRPr kumimoji="0" lang="fr-CH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Libération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des prisonniers si le roi renonce à ses droits sur Neuchâtel</a:t>
            </a: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Il refuse et se prépare à la </a:t>
            </a:r>
            <a:r>
              <a:rPr lang="fr-CH" sz="2800" kern="0" dirty="0">
                <a:solidFill>
                  <a:srgbClr val="C00000"/>
                </a:solidFill>
                <a:latin typeface="Impact" panose="020B0806030902050204" pitchFamily="34" charset="0"/>
              </a:rPr>
              <a:t>guerre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just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Confédération : </a:t>
            </a:r>
            <a:r>
              <a:rPr lang="fr-CH" sz="2800" kern="0" dirty="0">
                <a:solidFill>
                  <a:srgbClr val="C00000"/>
                </a:solidFill>
                <a:latin typeface="Impact" panose="020B0806030902050204" pitchFamily="34" charset="0"/>
              </a:rPr>
              <a:t>30’000 soldats</a:t>
            </a:r>
            <a:endParaRPr kumimoji="0" lang="fr-CH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France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,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Royaume-Uni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,</a:t>
            </a:r>
            <a:r>
              <a:rPr kumimoji="0" lang="fr-CH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Autriche</a:t>
            </a:r>
            <a:r>
              <a:rPr lang="fr-CH" sz="2000" kern="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le font renoncer au conflit. En </a:t>
            </a:r>
            <a:r>
              <a:rPr lang="fr-CH" sz="2800" kern="0" dirty="0">
                <a:solidFill>
                  <a:schemeClr val="accent4"/>
                </a:solidFill>
                <a:latin typeface="Impact" panose="020B0806030902050204" pitchFamily="34" charset="0"/>
              </a:rPr>
              <a:t>1857</a:t>
            </a:r>
            <a:r>
              <a:rPr lang="fr-CH" sz="2800" kern="0" dirty="0">
                <a:solidFill>
                  <a:srgbClr val="000000"/>
                </a:solidFill>
                <a:latin typeface="Impact" panose="020B0806030902050204" pitchFamily="34" charset="0"/>
              </a:rPr>
              <a:t>, il renonce à Neuchâtel. </a:t>
            </a:r>
            <a:endParaRPr kumimoji="0" lang="fr-CH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83ACA6-E5D4-F6ED-D120-D5F7AEB50C47}"/>
              </a:ext>
            </a:extLst>
          </p:cNvPr>
          <p:cNvSpPr txBox="1"/>
          <p:nvPr/>
        </p:nvSpPr>
        <p:spPr>
          <a:xfrm>
            <a:off x="460993" y="1519349"/>
            <a:ext cx="5189951" cy="76944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B77BB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1856</a:t>
            </a:r>
            <a:endParaRPr kumimoji="0" lang="fr-CH" sz="24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kumimoji="0" lang="fr-FR" sz="2000" b="1" i="0" u="none" strike="noStrike" kern="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DEAE00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Républicains et Confédérés face aux royalistes</a:t>
            </a:r>
            <a:endParaRPr kumimoji="0" lang="fr-CH" sz="20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A215F0B-39DC-4BEA-EBAB-D08C08E7E632}"/>
              </a:ext>
            </a:extLst>
          </p:cNvPr>
          <p:cNvCxnSpPr>
            <a:cxnSpLocks/>
          </p:cNvCxnSpPr>
          <p:nvPr/>
        </p:nvCxnSpPr>
        <p:spPr>
          <a:xfrm>
            <a:off x="6165271" y="725856"/>
            <a:ext cx="6928" cy="613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3622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Personnalisé 6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C4646"/>
      </a:hlink>
      <a:folHlink>
        <a:srgbClr val="426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489</Words>
  <Application>Microsoft Office PowerPoint</Application>
  <PresentationFormat>Grand écran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Lazy Sunday Regular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Rub Yannick</dc:creator>
  <cp:lastModifiedBy>Rub Yannick</cp:lastModifiedBy>
  <cp:revision>6</cp:revision>
  <dcterms:created xsi:type="dcterms:W3CDTF">2023-02-20T06:05:37Z</dcterms:created>
  <dcterms:modified xsi:type="dcterms:W3CDTF">2023-03-06T14:38:01Z</dcterms:modified>
</cp:coreProperties>
</file>